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2" r:id="rId3"/>
    <p:sldId id="265" r:id="rId4"/>
    <p:sldId id="266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06A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4D989-1682-415C-AD0E-7EB305E9B5FE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266A2-5C52-413F-93D9-F7D80025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89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31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8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8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0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B272-713C-4A65-9A45-50883CC8A41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DC41-2F60-4E35-9D49-4FE09297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5.jpg"/><Relationship Id="rId7" Type="http://schemas.microsoft.com/office/2007/relationships/hdphoto" Target="../media/hdphoto1.wdp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svg"/><Relationship Id="rId5" Type="http://schemas.openxmlformats.org/officeDocument/2006/relationships/image" Target="../media/image7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4.svg"/><Relationship Id="rId3" Type="http://schemas.openxmlformats.org/officeDocument/2006/relationships/image" Target="../media/image18.jpg"/><Relationship Id="rId7" Type="http://schemas.openxmlformats.org/officeDocument/2006/relationships/image" Target="../media/image22.svg"/><Relationship Id="rId12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8.jpg"/><Relationship Id="rId7" Type="http://schemas.openxmlformats.org/officeDocument/2006/relationships/image" Target="../media/image24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14.svg"/><Relationship Id="rId5" Type="http://schemas.openxmlformats.org/officeDocument/2006/relationships/image" Target="../media/image20.svg"/><Relationship Id="rId10" Type="http://schemas.openxmlformats.org/officeDocument/2006/relationships/image" Target="../media/image13.png"/><Relationship Id="rId4" Type="http://schemas.openxmlformats.org/officeDocument/2006/relationships/image" Target="../media/image19.png"/><Relationship Id="rId9" Type="http://schemas.openxmlformats.org/officeDocument/2006/relationships/image" Target="../media/image2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few business people shaking hands&#10;&#10;Description automatically generated with low confidence">
            <a:extLst>
              <a:ext uri="{FF2B5EF4-FFF2-40B4-BE49-F238E27FC236}">
                <a16:creationId xmlns:a16="http://schemas.microsoft.com/office/drawing/2014/main" id="{508BDC90-46FE-451F-ADA2-21FBA9F877E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9DA9FF-4E6E-4C21-B192-19197C522B24}"/>
              </a:ext>
            </a:extLst>
          </p:cNvPr>
          <p:cNvSpPr/>
          <p:nvPr/>
        </p:nvSpPr>
        <p:spPr>
          <a:xfrm>
            <a:off x="-1" y="-4123"/>
            <a:ext cx="12192001" cy="6858000"/>
          </a:xfrm>
          <a:prstGeom prst="rect">
            <a:avLst/>
          </a:prstGeom>
          <a:gradFill flip="none" rotWithShape="1">
            <a:gsLst>
              <a:gs pos="55000">
                <a:schemeClr val="tx1">
                  <a:alpha val="70000"/>
                </a:schemeClr>
              </a:gs>
              <a:gs pos="0">
                <a:srgbClr val="522374"/>
              </a:gs>
              <a:gs pos="23000">
                <a:srgbClr val="7030A0">
                  <a:alpha val="4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38FAAB-E3E2-43C9-B78A-633D7F95AD38}"/>
              </a:ext>
            </a:extLst>
          </p:cNvPr>
          <p:cNvSpPr/>
          <p:nvPr/>
        </p:nvSpPr>
        <p:spPr>
          <a:xfrm>
            <a:off x="-2" y="1"/>
            <a:ext cx="12192000" cy="6857999"/>
          </a:xfrm>
          <a:prstGeom prst="rect">
            <a:avLst/>
          </a:prstGeom>
          <a:gradFill flip="none" rotWithShape="1">
            <a:gsLst>
              <a:gs pos="55000">
                <a:schemeClr val="tx1">
                  <a:alpha val="42000"/>
                </a:schemeClr>
              </a:gs>
              <a:gs pos="0">
                <a:srgbClr val="522374"/>
              </a:gs>
              <a:gs pos="23000">
                <a:srgbClr val="7030A0">
                  <a:alpha val="4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F1205-653B-40F0-81AB-6EDDE591A87C}"/>
              </a:ext>
            </a:extLst>
          </p:cNvPr>
          <p:cNvSpPr/>
          <p:nvPr/>
        </p:nvSpPr>
        <p:spPr>
          <a:xfrm>
            <a:off x="876968" y="889277"/>
            <a:ext cx="6227876" cy="390616"/>
          </a:xfrm>
          <a:prstGeom prst="rect">
            <a:avLst/>
          </a:prstGeom>
          <a:solidFill>
            <a:srgbClr val="2B133D">
              <a:alpha val="9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099893-591B-427A-B021-BBDCCBC23529}"/>
              </a:ext>
            </a:extLst>
          </p:cNvPr>
          <p:cNvSpPr txBox="1"/>
          <p:nvPr/>
        </p:nvSpPr>
        <p:spPr>
          <a:xfrm>
            <a:off x="751088" y="2725304"/>
            <a:ext cx="11930614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1500" b="1" dirty="0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Kompanijskih</a:t>
            </a:r>
          </a:p>
          <a:p>
            <a:r>
              <a:rPr lang="sr-Latn-RS" sz="115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stipendija</a:t>
            </a:r>
            <a:endParaRPr lang="sr-Latn-RS" sz="11500" b="1" dirty="0">
              <a:solidFill>
                <a:schemeClr val="bg1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9D5F1A-681F-4595-B36D-04A6A57EE629}"/>
              </a:ext>
            </a:extLst>
          </p:cNvPr>
          <p:cNvSpPr/>
          <p:nvPr/>
        </p:nvSpPr>
        <p:spPr>
          <a:xfrm rot="16200000">
            <a:off x="-1876913" y="3373277"/>
            <a:ext cx="5112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latin typeface="Century Gothic" panose="020B0502020202020204" pitchFamily="34" charset="0"/>
            </a:endParaRPr>
          </a:p>
        </p:txBody>
      </p:sp>
      <p:pic>
        <p:nvPicPr>
          <p:cNvPr id="27" name="Picture 26" descr="Calendar&#10;&#10;Description automatically generated">
            <a:extLst>
              <a:ext uri="{FF2B5EF4-FFF2-40B4-BE49-F238E27FC236}">
                <a16:creationId xmlns:a16="http://schemas.microsoft.com/office/drawing/2014/main" id="{79316BB0-4A34-4F83-8DD9-68E6A1C84C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983" y="55288"/>
            <a:ext cx="511042" cy="511042"/>
          </a:xfrm>
          <a:prstGeom prst="rect">
            <a:avLst/>
          </a:prstGeom>
        </p:spPr>
      </p:pic>
      <p:pic>
        <p:nvPicPr>
          <p:cNvPr id="29" name="Picture 28" descr="Logo&#10;&#10;Description automatically generated">
            <a:extLst>
              <a:ext uri="{FF2B5EF4-FFF2-40B4-BE49-F238E27FC236}">
                <a16:creationId xmlns:a16="http://schemas.microsoft.com/office/drawing/2014/main" id="{1C258924-2506-4FDD-8CE7-12F7995EB6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306" y="0"/>
            <a:ext cx="1378677" cy="6333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E3CE42B-B89A-4293-9ACF-ED51F9E832B1}"/>
              </a:ext>
            </a:extLst>
          </p:cNvPr>
          <p:cNvSpPr txBox="1"/>
          <p:nvPr/>
        </p:nvSpPr>
        <p:spPr>
          <a:xfrm>
            <a:off x="831487" y="1823047"/>
            <a:ext cx="40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3600" b="1" dirty="0">
                <a:solidFill>
                  <a:srgbClr val="7030A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OPŠTI PREGLED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68F78F-F735-4420-9C49-8A573D580260}"/>
              </a:ext>
            </a:extLst>
          </p:cNvPr>
          <p:cNvSpPr txBox="1"/>
          <p:nvPr/>
        </p:nvSpPr>
        <p:spPr>
          <a:xfrm>
            <a:off x="836124" y="918203"/>
            <a:ext cx="626872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500" b="1" dirty="0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Mogućnost stipendiranja u SAD-u za državljane Srbije</a:t>
            </a:r>
          </a:p>
        </p:txBody>
      </p:sp>
    </p:spTree>
    <p:extLst>
      <p:ext uri="{BB962C8B-B14F-4D97-AF65-F5344CB8AC3E}">
        <p14:creationId xmlns:p14="http://schemas.microsoft.com/office/powerpoint/2010/main" val="123041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5;p14"/>
          <p:cNvSpPr txBox="1"/>
          <p:nvPr/>
        </p:nvSpPr>
        <p:spPr>
          <a:xfrm>
            <a:off x="0" y="52418"/>
            <a:ext cx="12138024" cy="568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ct val="100000"/>
              <a:buFont typeface="Century Gothic"/>
              <a:buNone/>
            </a:pPr>
            <a:r>
              <a:rPr lang="sr-Latn-RS" sz="32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Osnovne informacije o </a:t>
            </a:r>
            <a:r>
              <a:rPr lang="sr-Latn-BA" sz="32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kompanijskim</a:t>
            </a:r>
            <a:r>
              <a:rPr lang="sr-Latn-RS" sz="32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stipendijama</a:t>
            </a:r>
            <a:endParaRPr sz="3200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" name="Google Shape;417;p14"/>
          <p:cNvCxnSpPr/>
          <p:nvPr/>
        </p:nvCxnSpPr>
        <p:spPr>
          <a:xfrm>
            <a:off x="6088038" y="1271947"/>
            <a:ext cx="0" cy="5382363"/>
          </a:xfrm>
          <a:prstGeom prst="straightConnector1">
            <a:avLst/>
          </a:prstGeom>
          <a:noFill/>
          <a:ln w="19050" cap="flat" cmpd="sng">
            <a:solidFill>
              <a:srgbClr val="4A206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" name="Google Shape;418;p14"/>
          <p:cNvSpPr/>
          <p:nvPr/>
        </p:nvSpPr>
        <p:spPr>
          <a:xfrm>
            <a:off x="6282647" y="1271947"/>
            <a:ext cx="5715631" cy="38908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VRSTE STIPENDIJA</a:t>
            </a:r>
            <a:endParaRPr dirty="0"/>
          </a:p>
        </p:txBody>
      </p:sp>
      <p:sp>
        <p:nvSpPr>
          <p:cNvPr id="5" name="Google Shape;420;p14"/>
          <p:cNvSpPr/>
          <p:nvPr/>
        </p:nvSpPr>
        <p:spPr>
          <a:xfrm>
            <a:off x="0" y="649071"/>
            <a:ext cx="12110868" cy="85543"/>
          </a:xfrm>
          <a:prstGeom prst="rect">
            <a:avLst/>
          </a:prstGeom>
          <a:gradFill>
            <a:gsLst>
              <a:gs pos="0">
                <a:srgbClr val="4A206A"/>
              </a:gs>
              <a:gs pos="29000">
                <a:srgbClr val="7030A0"/>
              </a:gs>
              <a:gs pos="49000">
                <a:srgbClr val="7030A0"/>
              </a:gs>
              <a:gs pos="100000">
                <a:srgbClr val="F5F7F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" name="Google Shape;421;p14" descr="Calendar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626983" y="55288"/>
            <a:ext cx="511042" cy="511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422;p14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83399" y="134901"/>
            <a:ext cx="1233490" cy="4191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423;p14"/>
          <p:cNvSpPr/>
          <p:nvPr/>
        </p:nvSpPr>
        <p:spPr>
          <a:xfrm>
            <a:off x="193718" y="1271947"/>
            <a:ext cx="5699709" cy="38908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STIPENDIJAMA</a:t>
            </a:r>
            <a:endParaRPr dirty="0"/>
          </a:p>
        </p:txBody>
      </p:sp>
      <p:sp>
        <p:nvSpPr>
          <p:cNvPr id="9" name="Google Shape;426;p14"/>
          <p:cNvSpPr/>
          <p:nvPr/>
        </p:nvSpPr>
        <p:spPr>
          <a:xfrm>
            <a:off x="1413128" y="1842298"/>
            <a:ext cx="4408168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Kompanijsk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r>
              <a:rPr lang="sr-Latn-RS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stipendije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stipendije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koje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dodeljuju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dirty="0" err="1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finansiraju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sr-Latn-BA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kompanije</a:t>
            </a:r>
            <a:r>
              <a:rPr lang="en-GB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sr-Latn-BA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cilju podsticanja ili nagrađivanja studenata.</a:t>
            </a: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just"/>
            <a:r>
              <a:rPr lang="sr-Latn-BA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Ukupno je </a:t>
            </a:r>
            <a:r>
              <a:rPr lang="sr-Latn-BA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17</a:t>
            </a:r>
            <a:r>
              <a:rPr lang="sr-Latn-BA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ovakvih </a:t>
            </a:r>
            <a:r>
              <a:rPr lang="sr-Latn-BA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kompanija</a:t>
            </a:r>
            <a:r>
              <a:rPr lang="sr-Latn-BA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ali postoji veći broj kompanija koje dodeljuju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nagrade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vidu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malih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novčanih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suma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(500$-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3000$)</a:t>
            </a:r>
            <a:r>
              <a:rPr lang="sr-Latn-BA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sr-Latn-BA" dirty="0">
              <a:solidFill>
                <a:srgbClr val="7F7F7F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Svaka kompanija godišnje dodeli od </a:t>
            </a:r>
            <a:r>
              <a:rPr lang="sr-Latn-RS" b="1" dirty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1-150 stipendija</a:t>
            </a:r>
            <a:r>
              <a:rPr lang="sr-Latn-RS" dirty="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 prijave su najčešće online.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sr-Latn-RS" dirty="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" name="Graphic 32" descr="Graduation cap with solid fill">
            <a:extLst>
              <a:ext uri="{FF2B5EF4-FFF2-40B4-BE49-F238E27FC236}">
                <a16:creationId xmlns:a16="http://schemas.microsoft.com/office/drawing/2014/main" id="{911FA2EC-DC9D-46B0-A97C-0B056BD5C0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56631" y="1845640"/>
            <a:ext cx="757132" cy="75713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CCE0D9-711B-4A37-8FD8-BB9448751194}"/>
              </a:ext>
            </a:extLst>
          </p:cNvPr>
          <p:cNvSpPr/>
          <p:nvPr/>
        </p:nvSpPr>
        <p:spPr>
          <a:xfrm>
            <a:off x="7157929" y="2950149"/>
            <a:ext cx="34189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b="1" i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STIPENDIJA ZA MASTER/DOKTORSKE STUDIJE</a:t>
            </a:r>
            <a:endParaRPr lang="en-GB" sz="1600" b="1" i="1" dirty="0">
              <a:solidFill>
                <a:srgbClr val="4A206A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r-Latn-BA" sz="1200" i="1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Dodeljuje se studentima na postdiplomskim studijama ili za određene projekte</a:t>
            </a:r>
            <a:endParaRPr lang="en-US" i="1" dirty="0">
              <a:solidFill>
                <a:srgbClr val="7F7F7F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C85DFD-D270-4A4F-BB81-D07B6BBEBCD0}"/>
              </a:ext>
            </a:extLst>
          </p:cNvPr>
          <p:cNvSpPr txBox="1"/>
          <p:nvPr/>
        </p:nvSpPr>
        <p:spPr>
          <a:xfrm>
            <a:off x="6486028" y="1962595"/>
            <a:ext cx="41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1</a:t>
            </a:r>
            <a:endParaRPr lang="sr-Latn-RS" sz="32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186F36-DDFA-4533-8B7F-FF6EA0734B67}"/>
              </a:ext>
            </a:extLst>
          </p:cNvPr>
          <p:cNvSpPr txBox="1"/>
          <p:nvPr/>
        </p:nvSpPr>
        <p:spPr>
          <a:xfrm>
            <a:off x="6495647" y="2995043"/>
            <a:ext cx="41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D03C3B-7666-460F-B7AE-981A2DFB88DB}"/>
              </a:ext>
            </a:extLst>
          </p:cNvPr>
          <p:cNvSpPr/>
          <p:nvPr/>
        </p:nvSpPr>
        <p:spPr>
          <a:xfrm>
            <a:off x="7101403" y="1970201"/>
            <a:ext cx="3475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STIPENDIJA</a:t>
            </a:r>
            <a:r>
              <a:rPr lang="sr-Latn-BA" sz="1600" b="1" i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ZA OSNOVNE STUDIJE</a:t>
            </a:r>
            <a:endParaRPr lang="en-GB" sz="1600" b="1" i="1" dirty="0">
              <a:solidFill>
                <a:srgbClr val="4A206A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sr-Latn-BA" sz="1200" i="1" dirty="0">
                <a:solidFill>
                  <a:srgbClr val="7F7F7F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Dodeljuje se studentima na osnovnim studijama</a:t>
            </a:r>
            <a:endParaRPr lang="en-US" i="1" dirty="0">
              <a:solidFill>
                <a:srgbClr val="7F7F7F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4A206A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2119"/>
                    </a14:imgEffect>
                    <a14:imgEffect>
                      <a14:saturation sat="10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840" y="3080744"/>
            <a:ext cx="788128" cy="788128"/>
          </a:xfrm>
          <a:prstGeom prst="rect">
            <a:avLst/>
          </a:prstGeom>
        </p:spPr>
      </p:pic>
      <p:sp>
        <p:nvSpPr>
          <p:cNvPr id="30" name="Google Shape;309;p10"/>
          <p:cNvSpPr/>
          <p:nvPr/>
        </p:nvSpPr>
        <p:spPr>
          <a:xfrm>
            <a:off x="6282647" y="4265918"/>
            <a:ext cx="5716433" cy="40239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NAJČEŠĆI KRITERIJUMI ZA DOBIJANJE STIPENDIJE</a:t>
            </a:r>
            <a:endParaRPr dirty="0"/>
          </a:p>
        </p:txBody>
      </p:sp>
      <p:sp>
        <p:nvSpPr>
          <p:cNvPr id="31" name="Google Shape;329;p10"/>
          <p:cNvSpPr txBox="1"/>
          <p:nvPr/>
        </p:nvSpPr>
        <p:spPr>
          <a:xfrm>
            <a:off x="6165644" y="4830258"/>
            <a:ext cx="29861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Visoke</a:t>
            </a:r>
            <a:r>
              <a:rPr lang="en-GB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ocene</a:t>
            </a:r>
            <a:endParaRPr dirty="0"/>
          </a:p>
        </p:txBody>
      </p:sp>
      <p:sp>
        <p:nvSpPr>
          <p:cNvPr id="32" name="Google Shape;330;p10"/>
          <p:cNvSpPr txBox="1"/>
          <p:nvPr/>
        </p:nvSpPr>
        <p:spPr>
          <a:xfrm>
            <a:off x="6165644" y="5237937"/>
            <a:ext cx="298619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Kvalitet eseja/videa na određenu temu</a:t>
            </a:r>
            <a:endParaRPr dirty="0"/>
          </a:p>
        </p:txBody>
      </p:sp>
      <p:sp>
        <p:nvSpPr>
          <p:cNvPr id="34" name="Google Shape;332;p10"/>
          <p:cNvSpPr txBox="1"/>
          <p:nvPr/>
        </p:nvSpPr>
        <p:spPr>
          <a:xfrm>
            <a:off x="9151834" y="6125711"/>
            <a:ext cx="31023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Maštovitost i inovativnost</a:t>
            </a:r>
            <a:endParaRPr sz="1800" b="1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" name="Google Shape;334;p10"/>
          <p:cNvSpPr txBox="1"/>
          <p:nvPr/>
        </p:nvSpPr>
        <p:spPr>
          <a:xfrm>
            <a:off x="9151834" y="5232408"/>
            <a:ext cx="298619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Liderske veštine</a:t>
            </a:r>
            <a:endParaRPr dirty="0"/>
          </a:p>
        </p:txBody>
      </p:sp>
      <p:sp>
        <p:nvSpPr>
          <p:cNvPr id="37" name="Google Shape;335;p10"/>
          <p:cNvSpPr txBox="1"/>
          <p:nvPr/>
        </p:nvSpPr>
        <p:spPr>
          <a:xfrm>
            <a:off x="9151834" y="5640087"/>
            <a:ext cx="298619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1600" b="1" dirty="0">
                <a:solidFill>
                  <a:srgbClr val="4A206A"/>
                </a:solidFill>
                <a:latin typeface="Century Gothic" panose="020B0502020202020204" pitchFamily="34" charset="0"/>
              </a:rPr>
              <a:t>Student određene oblasti </a:t>
            </a:r>
            <a:endParaRPr lang="en-GB" sz="1600" b="1" dirty="0">
              <a:solidFill>
                <a:srgbClr val="4A206A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Google Shape;335;p10">
            <a:extLst>
              <a:ext uri="{FF2B5EF4-FFF2-40B4-BE49-F238E27FC236}">
                <a16:creationId xmlns:a16="http://schemas.microsoft.com/office/drawing/2014/main" id="{0E5B1C42-A99E-4C43-A512-7F86641CBAD4}"/>
              </a:ext>
            </a:extLst>
          </p:cNvPr>
          <p:cNvSpPr txBox="1"/>
          <p:nvPr/>
        </p:nvSpPr>
        <p:spPr>
          <a:xfrm>
            <a:off x="6165644" y="5847195"/>
            <a:ext cx="252693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4A206A"/>
                </a:solidFill>
                <a:latin typeface="Century Gothic" panose="020B0502020202020204" pitchFamily="34" charset="0"/>
              </a:rPr>
              <a:t>Član</a:t>
            </a:r>
            <a:r>
              <a:rPr lang="en-GB" sz="1600" b="1" dirty="0">
                <a:solidFill>
                  <a:srgbClr val="4A206A"/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 panose="020B0502020202020204" pitchFamily="34" charset="0"/>
              </a:rPr>
              <a:t>studentskih</a:t>
            </a:r>
            <a:r>
              <a:rPr lang="en-GB" sz="1600" b="1" dirty="0">
                <a:solidFill>
                  <a:srgbClr val="4A206A"/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 panose="020B0502020202020204" pitchFamily="34" charset="0"/>
              </a:rPr>
              <a:t>ili</a:t>
            </a:r>
            <a:r>
              <a:rPr lang="en-GB" sz="1600" b="1" dirty="0">
                <a:solidFill>
                  <a:srgbClr val="4A206A"/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 panose="020B0502020202020204" pitchFamily="34" charset="0"/>
              </a:rPr>
              <a:t>drugih</a:t>
            </a:r>
            <a:r>
              <a:rPr lang="en-GB" sz="1600" b="1" dirty="0">
                <a:solidFill>
                  <a:srgbClr val="4A206A"/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 panose="020B0502020202020204" pitchFamily="34" charset="0"/>
              </a:rPr>
              <a:t>organizacija</a:t>
            </a:r>
            <a:endParaRPr lang="en-GB" sz="1600" b="1" dirty="0">
              <a:solidFill>
                <a:srgbClr val="4A206A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Google Shape;332;p10"/>
          <p:cNvSpPr txBox="1"/>
          <p:nvPr/>
        </p:nvSpPr>
        <p:spPr>
          <a:xfrm>
            <a:off x="9140462" y="4816088"/>
            <a:ext cx="31023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Znanje engleskog jezika</a:t>
            </a:r>
            <a:endParaRPr sz="1800" b="1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927F1C3-8F75-4159-AC43-E1DD61A55BD3}"/>
              </a:ext>
            </a:extLst>
          </p:cNvPr>
          <p:cNvGrpSpPr/>
          <p:nvPr/>
        </p:nvGrpSpPr>
        <p:grpSpPr>
          <a:xfrm>
            <a:off x="380909" y="3736672"/>
            <a:ext cx="817091" cy="863181"/>
            <a:chOff x="8518875" y="2081677"/>
            <a:chExt cx="914400" cy="965980"/>
          </a:xfrm>
        </p:grpSpPr>
        <p:pic>
          <p:nvPicPr>
            <p:cNvPr id="33" name="Graphic 32" descr="Open hand with solid fill">
              <a:extLst>
                <a:ext uri="{FF2B5EF4-FFF2-40B4-BE49-F238E27FC236}">
                  <a16:creationId xmlns:a16="http://schemas.microsoft.com/office/drawing/2014/main" id="{CDAA839D-3F35-4A2B-B28F-E2114C86E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518875" y="2133257"/>
              <a:ext cx="914400" cy="914400"/>
            </a:xfrm>
            <a:prstGeom prst="rect">
              <a:avLst/>
            </a:prstGeom>
          </p:spPr>
        </p:pic>
        <p:pic>
          <p:nvPicPr>
            <p:cNvPr id="35" name="Graphic 34" descr="Coins with solid fill">
              <a:extLst>
                <a:ext uri="{FF2B5EF4-FFF2-40B4-BE49-F238E27FC236}">
                  <a16:creationId xmlns:a16="http://schemas.microsoft.com/office/drawing/2014/main" id="{04DC6DCE-BD9E-465D-8652-A1CF6FF27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855467" y="2081677"/>
              <a:ext cx="426411" cy="426411"/>
            </a:xfrm>
            <a:prstGeom prst="rect">
              <a:avLst/>
            </a:prstGeom>
          </p:spPr>
        </p:pic>
      </p:grpSp>
      <p:pic>
        <p:nvPicPr>
          <p:cNvPr id="42" name="Graphic 41" descr="Remote learning language with solid fill">
            <a:extLst>
              <a:ext uri="{FF2B5EF4-FFF2-40B4-BE49-F238E27FC236}">
                <a16:creationId xmlns:a16="http://schemas.microsoft.com/office/drawing/2014/main" id="{8BA8476C-29BC-4828-A673-D70FBDF3752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0909" y="5466229"/>
            <a:ext cx="712885" cy="712885"/>
          </a:xfrm>
          <a:prstGeom prst="rect">
            <a:avLst/>
          </a:prstGeom>
        </p:spPr>
      </p:pic>
      <p:pic>
        <p:nvPicPr>
          <p:cNvPr id="11" name="Graphic 10" descr="Building with solid fill">
            <a:extLst>
              <a:ext uri="{FF2B5EF4-FFF2-40B4-BE49-F238E27FC236}">
                <a16:creationId xmlns:a16="http://schemas.microsoft.com/office/drawing/2014/main" id="{B81BBA37-B984-492E-98AC-DE23D314855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9764" y="1970201"/>
            <a:ext cx="886149" cy="8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1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5;p10"/>
          <p:cNvSpPr/>
          <p:nvPr/>
        </p:nvSpPr>
        <p:spPr>
          <a:xfrm>
            <a:off x="0" y="734614"/>
            <a:ext cx="12185534" cy="318468"/>
          </a:xfrm>
          <a:prstGeom prst="rect">
            <a:avLst/>
          </a:prstGeom>
          <a:gradFill>
            <a:gsLst>
              <a:gs pos="0">
                <a:srgbClr val="7F7F7F"/>
              </a:gs>
              <a:gs pos="37000">
                <a:srgbClr val="7F7F7F">
                  <a:alpha val="76862"/>
                </a:srgbClr>
              </a:gs>
              <a:gs pos="100000">
                <a:srgbClr val="FFFFFF">
                  <a:alpha val="53725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6;p10"/>
          <p:cNvSpPr txBox="1"/>
          <p:nvPr/>
        </p:nvSpPr>
        <p:spPr>
          <a:xfrm>
            <a:off x="0" y="52418"/>
            <a:ext cx="12138024" cy="568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ct val="100000"/>
              <a:buFont typeface="Century Gothic"/>
              <a:buNone/>
            </a:pPr>
            <a:r>
              <a:rPr lang="sr-Latn-BA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30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tipendije</a:t>
            </a:r>
            <a:r>
              <a:rPr lang="sr-Latn-BA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za osnovne studije</a:t>
            </a:r>
            <a:r>
              <a:rPr lang="en-GB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sr-Latn-RS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Ključne informacije</a:t>
            </a:r>
            <a:endParaRPr sz="3000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5" name="Google Shape;308;p10"/>
          <p:cNvCxnSpPr/>
          <p:nvPr/>
        </p:nvCxnSpPr>
        <p:spPr>
          <a:xfrm>
            <a:off x="6097383" y="1213822"/>
            <a:ext cx="0" cy="5382363"/>
          </a:xfrm>
          <a:prstGeom prst="straightConnector1">
            <a:avLst/>
          </a:prstGeom>
          <a:noFill/>
          <a:ln w="19050" cap="flat" cmpd="sng">
            <a:solidFill>
              <a:srgbClr val="4A206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" name="Google Shape;310;p10"/>
          <p:cNvSpPr/>
          <p:nvPr/>
        </p:nvSpPr>
        <p:spPr>
          <a:xfrm>
            <a:off x="0" y="649071"/>
            <a:ext cx="12110868" cy="85543"/>
          </a:xfrm>
          <a:prstGeom prst="rect">
            <a:avLst/>
          </a:prstGeom>
          <a:gradFill>
            <a:gsLst>
              <a:gs pos="0">
                <a:srgbClr val="4A206A"/>
              </a:gs>
              <a:gs pos="29000">
                <a:srgbClr val="7030A0"/>
              </a:gs>
              <a:gs pos="49000">
                <a:srgbClr val="7030A0"/>
              </a:gs>
              <a:gs pos="100000">
                <a:srgbClr val="F5F7F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" name="Google Shape;311;p10" descr="Calendar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626983" y="55288"/>
            <a:ext cx="511042" cy="511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12;p10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83399" y="134901"/>
            <a:ext cx="1233490" cy="41919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14;p10"/>
          <p:cNvSpPr/>
          <p:nvPr/>
        </p:nvSpPr>
        <p:spPr>
          <a:xfrm>
            <a:off x="167125" y="1207167"/>
            <a:ext cx="5716434" cy="38908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STIPENDIJAMA</a:t>
            </a:r>
            <a:endParaRPr dirty="0"/>
          </a:p>
        </p:txBody>
      </p:sp>
      <p:sp>
        <p:nvSpPr>
          <p:cNvPr id="35" name="Google Shape;307;p10"/>
          <p:cNvSpPr txBox="1"/>
          <p:nvPr/>
        </p:nvSpPr>
        <p:spPr>
          <a:xfrm>
            <a:off x="6465" y="699443"/>
            <a:ext cx="12359283" cy="346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entury Gothic"/>
              <a:buNone/>
            </a:pPr>
            <a:r>
              <a:rPr lang="sr-Latn-BA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Dodeljuju se studentima na osnovnim studijama</a:t>
            </a:r>
            <a:endParaRPr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86037" y="1815906"/>
            <a:ext cx="102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3/9</a:t>
            </a:r>
            <a:endParaRPr lang="sr-Latn-RS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86225" y="2575808"/>
            <a:ext cx="9390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1/9</a:t>
            </a:r>
            <a:endParaRPr lang="sr-Latn-RS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86037" y="5568131"/>
            <a:ext cx="9781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4/9</a:t>
            </a:r>
            <a:endParaRPr lang="sr-Latn-R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96676" y="3586773"/>
            <a:ext cx="8511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2/9</a:t>
            </a:r>
            <a:endParaRPr lang="sr-Latn-RS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96676" y="4580430"/>
            <a:ext cx="1026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4/9</a:t>
            </a:r>
            <a:endParaRPr lang="sr-Latn-R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2B5F22-19C7-40D2-B4B6-FECE73CFA4FB}"/>
              </a:ext>
            </a:extLst>
          </p:cNvPr>
          <p:cNvSpPr txBox="1"/>
          <p:nvPr/>
        </p:nvSpPr>
        <p:spPr>
          <a:xfrm>
            <a:off x="924356" y="1815906"/>
            <a:ext cx="49381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neobnovljive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daje prednost </a:t>
            </a:r>
            <a:r>
              <a:rPr lang="sr-Latn-BA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srpskim 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student</a:t>
            </a:r>
            <a:r>
              <a:rPr lang="sr-Latn-BA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ima</a:t>
            </a: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navode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tačno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određene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troškove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koje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ona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pokriva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školarina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, put)</a:t>
            </a:r>
            <a:endParaRPr lang="sr-Cyrl-BA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sadrži i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mogućnost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prakse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kompanij</a:t>
            </a:r>
            <a:r>
              <a:rPr lang="en-GB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skih</a:t>
            </a:r>
            <a:r>
              <a:rPr lang="en-GB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</a:t>
            </a:r>
            <a:r>
              <a:rPr lang="sr-Latn-BA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pendija</a:t>
            </a:r>
            <a:r>
              <a:rPr lang="sr-Latn-BA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 </a:t>
            </a:r>
            <a:r>
              <a:rPr lang="sr-Latn-BA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dostupne bez obzira na fakultet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, dok ostale imaju uslov da studije budu vezane za određenu oblast (najčešće IT)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sr-Latn-R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D03C3B-7666-460F-B7AE-981A2DFB88DB}"/>
              </a:ext>
            </a:extLst>
          </p:cNvPr>
          <p:cNvSpPr/>
          <p:nvPr/>
        </p:nvSpPr>
        <p:spPr>
          <a:xfrm>
            <a:off x="6708911" y="5446817"/>
            <a:ext cx="4842779" cy="830997"/>
          </a:xfrm>
          <a:prstGeom prst="rect">
            <a:avLst/>
          </a:prstGeom>
          <a:solidFill>
            <a:srgbClr val="4A206A"/>
          </a:solidFill>
          <a:ln w="38100">
            <a:solidFill>
              <a:srgbClr val="4A206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Iznose od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3 000$ </a:t>
            </a:r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20 000$</a:t>
            </a:r>
          </a:p>
          <a:p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 proseku: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8 000$</a:t>
            </a:r>
            <a:endParaRPr lang="en-GB" sz="24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Google Shape;316;p10"/>
          <p:cNvSpPr/>
          <p:nvPr/>
        </p:nvSpPr>
        <p:spPr>
          <a:xfrm>
            <a:off x="6346768" y="1210294"/>
            <a:ext cx="5716443" cy="40239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UOBIČAJENI PROCES PRIJAVE</a:t>
            </a:r>
            <a:endParaRPr dirty="0"/>
          </a:p>
        </p:txBody>
      </p:sp>
      <p:sp>
        <p:nvSpPr>
          <p:cNvPr id="46" name="Google Shape;329;p10"/>
          <p:cNvSpPr txBox="1"/>
          <p:nvPr/>
        </p:nvSpPr>
        <p:spPr>
          <a:xfrm>
            <a:off x="6708911" y="1958770"/>
            <a:ext cx="42985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Online prijava</a:t>
            </a:r>
            <a:endParaRPr dirty="0"/>
          </a:p>
        </p:txBody>
      </p:sp>
      <p:sp>
        <p:nvSpPr>
          <p:cNvPr id="47" name="Google Shape;330;p10"/>
          <p:cNvSpPr txBox="1"/>
          <p:nvPr/>
        </p:nvSpPr>
        <p:spPr>
          <a:xfrm>
            <a:off x="6642177" y="2705332"/>
            <a:ext cx="389348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Esej na određenu temu/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     Video na određenu temu</a:t>
            </a:r>
            <a:endParaRPr dirty="0"/>
          </a:p>
        </p:txBody>
      </p:sp>
      <p:sp>
        <p:nvSpPr>
          <p:cNvPr id="48" name="Google Shape;332;p10"/>
          <p:cNvSpPr txBox="1"/>
          <p:nvPr/>
        </p:nvSpPr>
        <p:spPr>
          <a:xfrm>
            <a:off x="6699078" y="3544279"/>
            <a:ext cx="31023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Svedočanstvo</a:t>
            </a:r>
            <a:endParaRPr sz="1800" b="1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335;p10"/>
          <p:cNvSpPr txBox="1"/>
          <p:nvPr/>
        </p:nvSpPr>
        <p:spPr>
          <a:xfrm>
            <a:off x="6708911" y="4096226"/>
            <a:ext cx="298619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CV</a:t>
            </a:r>
            <a:endParaRPr dirty="0"/>
          </a:p>
        </p:txBody>
      </p:sp>
      <p:sp>
        <p:nvSpPr>
          <p:cNvPr id="54" name="Google Shape;335;p10"/>
          <p:cNvSpPr txBox="1"/>
          <p:nvPr/>
        </p:nvSpPr>
        <p:spPr>
          <a:xfrm>
            <a:off x="6708911" y="4620663"/>
            <a:ext cx="29861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Preporuke</a:t>
            </a:r>
            <a:r>
              <a:rPr lang="en-GB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profesora</a:t>
            </a:r>
            <a:endParaRPr dirty="0"/>
          </a:p>
        </p:txBody>
      </p:sp>
      <p:pic>
        <p:nvPicPr>
          <p:cNvPr id="27" name="Graphic 26" descr="Document with solid fill">
            <a:extLst>
              <a:ext uri="{FF2B5EF4-FFF2-40B4-BE49-F238E27FC236}">
                <a16:creationId xmlns:a16="http://schemas.microsoft.com/office/drawing/2014/main" id="{667409E0-BC0A-4D7C-B9DB-AF9D6516E03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07510" y="4000116"/>
            <a:ext cx="481685" cy="481685"/>
          </a:xfrm>
          <a:prstGeom prst="rect">
            <a:avLst/>
          </a:prstGeom>
        </p:spPr>
      </p:pic>
      <p:pic>
        <p:nvPicPr>
          <p:cNvPr id="28" name="Graphic 27" descr="Checklist with solid fill">
            <a:extLst>
              <a:ext uri="{FF2B5EF4-FFF2-40B4-BE49-F238E27FC236}">
                <a16:creationId xmlns:a16="http://schemas.microsoft.com/office/drawing/2014/main" id="{A24B3757-8CF2-45EC-A0B7-9DA354ED52F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90662" y="3390365"/>
            <a:ext cx="481685" cy="481685"/>
          </a:xfrm>
          <a:prstGeom prst="rect">
            <a:avLst/>
          </a:prstGeom>
        </p:spPr>
      </p:pic>
      <p:pic>
        <p:nvPicPr>
          <p:cNvPr id="6" name="Graphic 5" descr="Megaphone with solid fill">
            <a:extLst>
              <a:ext uri="{FF2B5EF4-FFF2-40B4-BE49-F238E27FC236}">
                <a16:creationId xmlns:a16="http://schemas.microsoft.com/office/drawing/2014/main" id="{12436C4C-E627-45E4-A5C0-B8FEF23193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58360" y="4532019"/>
            <a:ext cx="551233" cy="551233"/>
          </a:xfrm>
          <a:prstGeom prst="rect">
            <a:avLst/>
          </a:prstGeom>
        </p:spPr>
      </p:pic>
      <p:pic>
        <p:nvPicPr>
          <p:cNvPr id="12" name="Graphic 11" descr="Paper with solid fill">
            <a:extLst>
              <a:ext uri="{FF2B5EF4-FFF2-40B4-BE49-F238E27FC236}">
                <a16:creationId xmlns:a16="http://schemas.microsoft.com/office/drawing/2014/main" id="{271C289F-709E-4207-B107-7A9EEFF5DA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90661" y="2639134"/>
            <a:ext cx="481685" cy="481685"/>
          </a:xfrm>
          <a:prstGeom prst="rect">
            <a:avLst/>
          </a:prstGeom>
        </p:spPr>
      </p:pic>
      <p:pic>
        <p:nvPicPr>
          <p:cNvPr id="14" name="Graphic 13" descr="Remote learning language with solid fill">
            <a:extLst>
              <a:ext uri="{FF2B5EF4-FFF2-40B4-BE49-F238E27FC236}">
                <a16:creationId xmlns:a16="http://schemas.microsoft.com/office/drawing/2014/main" id="{5D3C8DB9-A14A-4AD6-8362-2BE637B8E5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71621" y="1818595"/>
            <a:ext cx="487200" cy="4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5;p10"/>
          <p:cNvSpPr/>
          <p:nvPr/>
        </p:nvSpPr>
        <p:spPr>
          <a:xfrm>
            <a:off x="0" y="734614"/>
            <a:ext cx="12185534" cy="318468"/>
          </a:xfrm>
          <a:prstGeom prst="rect">
            <a:avLst/>
          </a:prstGeom>
          <a:gradFill>
            <a:gsLst>
              <a:gs pos="0">
                <a:srgbClr val="7F7F7F"/>
              </a:gs>
              <a:gs pos="37000">
                <a:srgbClr val="7F7F7F">
                  <a:alpha val="76862"/>
                </a:srgbClr>
              </a:gs>
              <a:gs pos="100000">
                <a:srgbClr val="FFFFFF">
                  <a:alpha val="53725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6;p10"/>
          <p:cNvSpPr txBox="1"/>
          <p:nvPr/>
        </p:nvSpPr>
        <p:spPr>
          <a:xfrm>
            <a:off x="0" y="52418"/>
            <a:ext cx="12138024" cy="568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ct val="100000"/>
              <a:buFont typeface="Century Gothic"/>
              <a:buNone/>
            </a:pPr>
            <a:r>
              <a:rPr lang="sr-Latn-BA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</a:t>
            </a:r>
            <a:r>
              <a:rPr lang="en-GB" sz="30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tipendije</a:t>
            </a:r>
            <a:r>
              <a:rPr lang="sr-Latn-BA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za master/doktorske studije</a:t>
            </a:r>
            <a:r>
              <a:rPr lang="en-GB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sr-Latn-RS" sz="30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Ključne informacije</a:t>
            </a:r>
            <a:endParaRPr sz="3000" dirty="0">
              <a:solidFill>
                <a:srgbClr val="4A206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5" name="Google Shape;308;p10"/>
          <p:cNvCxnSpPr/>
          <p:nvPr/>
        </p:nvCxnSpPr>
        <p:spPr>
          <a:xfrm>
            <a:off x="6097383" y="1213822"/>
            <a:ext cx="0" cy="5382363"/>
          </a:xfrm>
          <a:prstGeom prst="straightConnector1">
            <a:avLst/>
          </a:prstGeom>
          <a:noFill/>
          <a:ln w="19050" cap="flat" cmpd="sng">
            <a:solidFill>
              <a:srgbClr val="4A206A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" name="Google Shape;310;p10"/>
          <p:cNvSpPr/>
          <p:nvPr/>
        </p:nvSpPr>
        <p:spPr>
          <a:xfrm>
            <a:off x="0" y="649071"/>
            <a:ext cx="12110868" cy="85543"/>
          </a:xfrm>
          <a:prstGeom prst="rect">
            <a:avLst/>
          </a:prstGeom>
          <a:gradFill>
            <a:gsLst>
              <a:gs pos="0">
                <a:srgbClr val="4A206A"/>
              </a:gs>
              <a:gs pos="29000">
                <a:srgbClr val="7030A0"/>
              </a:gs>
              <a:gs pos="49000">
                <a:srgbClr val="7030A0"/>
              </a:gs>
              <a:gs pos="100000">
                <a:srgbClr val="F5F7F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" name="Google Shape;311;p10" descr="Calendar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626983" y="55288"/>
            <a:ext cx="511042" cy="511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12;p10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83399" y="134901"/>
            <a:ext cx="1233490" cy="41919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14;p10"/>
          <p:cNvSpPr/>
          <p:nvPr/>
        </p:nvSpPr>
        <p:spPr>
          <a:xfrm>
            <a:off x="167125" y="1207167"/>
            <a:ext cx="5716434" cy="38908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r>
              <a:rPr lang="en-GB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STIPENDIJAMA</a:t>
            </a:r>
            <a:endParaRPr dirty="0"/>
          </a:p>
        </p:txBody>
      </p:sp>
      <p:sp>
        <p:nvSpPr>
          <p:cNvPr id="35" name="Google Shape;307;p10"/>
          <p:cNvSpPr txBox="1"/>
          <p:nvPr/>
        </p:nvSpPr>
        <p:spPr>
          <a:xfrm>
            <a:off x="6465" y="699443"/>
            <a:ext cx="12359283" cy="346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entury Gothic"/>
              <a:buNone/>
            </a:pPr>
            <a:r>
              <a:rPr lang="sr-Latn-BA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Dodeljuju se studentima na postdiplomskim studijama</a:t>
            </a:r>
            <a:endParaRPr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21036" y="1893947"/>
            <a:ext cx="13534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</a:t>
            </a:r>
            <a:endParaRPr lang="sr-Latn-RS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21036" y="2501569"/>
            <a:ext cx="12385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</a:t>
            </a:r>
            <a:endParaRPr lang="sr-Latn-RS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21036" y="5661721"/>
            <a:ext cx="12902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</a:t>
            </a:r>
            <a:endParaRPr lang="sr-Latn-RS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21036" y="3751569"/>
            <a:ext cx="1122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</a:t>
            </a:r>
            <a:endParaRPr lang="sr-Latn-RS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1369DD-9144-440D-86CD-5B0E3BFD8403}"/>
              </a:ext>
            </a:extLst>
          </p:cNvPr>
          <p:cNvSpPr txBox="1"/>
          <p:nvPr/>
        </p:nvSpPr>
        <p:spPr>
          <a:xfrm>
            <a:off x="121036" y="4947888"/>
            <a:ext cx="1353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sr-Latn-BA" sz="2400" b="1" dirty="0">
                <a:solidFill>
                  <a:srgbClr val="4A206A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</a:t>
            </a:r>
            <a:endParaRPr lang="sr-Latn-R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2B5F22-19C7-40D2-B4B6-FECE73CFA4FB}"/>
              </a:ext>
            </a:extLst>
          </p:cNvPr>
          <p:cNvSpPr txBox="1"/>
          <p:nvPr/>
        </p:nvSpPr>
        <p:spPr>
          <a:xfrm>
            <a:off x="1079864" y="1876609"/>
            <a:ext cx="471175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neobnovljive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dostupne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isključivo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za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student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određenih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oblasti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najčešće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IT</a:t>
            </a: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navode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tačno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određene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troškove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koje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ona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pokriva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školarina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, put)</a:t>
            </a:r>
            <a:endParaRPr lang="sr-Cyrl-BA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2400"/>
              </a:spcAft>
            </a:pPr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stipendija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sadrži i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mogućnost</a:t>
            </a:r>
            <a:r>
              <a:rPr lang="en-US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prakse</a:t>
            </a:r>
            <a:endParaRPr 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000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kompan</a:t>
            </a:r>
            <a:r>
              <a:rPr lang="sr-Latn-BA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ija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dodeljuje </a:t>
            </a:r>
            <a:r>
              <a:rPr lang="sr-Latn-BA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1 stipendiju</a:t>
            </a:r>
            <a:r>
              <a:rPr lang="sr-Latn-B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godišnje, ostale u proseku 20</a:t>
            </a:r>
            <a:endParaRPr lang="sr-Latn-R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D03C3B-7666-460F-B7AE-981A2DFB88DB}"/>
              </a:ext>
            </a:extLst>
          </p:cNvPr>
          <p:cNvSpPr/>
          <p:nvPr/>
        </p:nvSpPr>
        <p:spPr>
          <a:xfrm>
            <a:off x="6750448" y="5467529"/>
            <a:ext cx="4766441" cy="830997"/>
          </a:xfrm>
          <a:prstGeom prst="rect">
            <a:avLst/>
          </a:prstGeom>
          <a:solidFill>
            <a:srgbClr val="4A206A"/>
          </a:solidFill>
          <a:ln w="38100">
            <a:solidFill>
              <a:srgbClr val="4A206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Iznose od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3 000$ </a:t>
            </a:r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do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42 000$</a:t>
            </a:r>
          </a:p>
          <a:p>
            <a:r>
              <a:rPr lang="sr-Latn-BA" sz="24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 proseku: </a:t>
            </a:r>
            <a:r>
              <a:rPr lang="sr-Latn-BA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17 000$</a:t>
            </a:r>
            <a:endParaRPr lang="en-GB" sz="24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Google Shape;316;p10"/>
          <p:cNvSpPr/>
          <p:nvPr/>
        </p:nvSpPr>
        <p:spPr>
          <a:xfrm>
            <a:off x="6346768" y="1210294"/>
            <a:ext cx="5716443" cy="402390"/>
          </a:xfrm>
          <a:prstGeom prst="rect">
            <a:avLst/>
          </a:prstGeom>
          <a:solidFill>
            <a:srgbClr val="4A20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UOBIČAJENI PROCES PRIJAVE</a:t>
            </a:r>
            <a:endParaRPr dirty="0"/>
          </a:p>
        </p:txBody>
      </p:sp>
      <p:sp>
        <p:nvSpPr>
          <p:cNvPr id="20" name="Google Shape;329;p10"/>
          <p:cNvSpPr txBox="1"/>
          <p:nvPr/>
        </p:nvSpPr>
        <p:spPr>
          <a:xfrm>
            <a:off x="6642177" y="1958770"/>
            <a:ext cx="42985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Online prijava</a:t>
            </a:r>
            <a:endParaRPr dirty="0"/>
          </a:p>
        </p:txBody>
      </p:sp>
      <p:sp>
        <p:nvSpPr>
          <p:cNvPr id="21" name="Google Shape;330;p10"/>
          <p:cNvSpPr txBox="1"/>
          <p:nvPr/>
        </p:nvSpPr>
        <p:spPr>
          <a:xfrm>
            <a:off x="6642177" y="2532197"/>
            <a:ext cx="389348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Esej na određenu temu/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     Video na određenu temu</a:t>
            </a:r>
            <a:endParaRPr dirty="0"/>
          </a:p>
        </p:txBody>
      </p:sp>
      <p:sp>
        <p:nvSpPr>
          <p:cNvPr id="23" name="Google Shape;335;p10"/>
          <p:cNvSpPr txBox="1"/>
          <p:nvPr/>
        </p:nvSpPr>
        <p:spPr>
          <a:xfrm>
            <a:off x="6642177" y="3351845"/>
            <a:ext cx="298619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sr-Latn-BA" sz="1600" b="1" dirty="0">
                <a:solidFill>
                  <a:srgbClr val="4A206A"/>
                </a:solidFill>
                <a:latin typeface="Century Gothic"/>
                <a:sym typeface="Century Gothic"/>
              </a:rPr>
              <a:t>CV</a:t>
            </a:r>
            <a:endParaRPr dirty="0"/>
          </a:p>
        </p:txBody>
      </p:sp>
      <p:sp>
        <p:nvSpPr>
          <p:cNvPr id="25" name="Google Shape;335;p10"/>
          <p:cNvSpPr txBox="1"/>
          <p:nvPr/>
        </p:nvSpPr>
        <p:spPr>
          <a:xfrm>
            <a:off x="6642177" y="3925273"/>
            <a:ext cx="29861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A206A"/>
              </a:buClr>
              <a:buSzPts val="1600"/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Preporuke</a:t>
            </a:r>
            <a:r>
              <a:rPr lang="en-GB" sz="1600" b="1" dirty="0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1600" b="1" dirty="0" err="1">
                <a:solidFill>
                  <a:srgbClr val="4A206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profesora</a:t>
            </a:r>
            <a:endParaRPr dirty="0"/>
          </a:p>
        </p:txBody>
      </p:sp>
      <p:pic>
        <p:nvPicPr>
          <p:cNvPr id="29" name="Graphic 28" descr="Document with solid fill">
            <a:extLst>
              <a:ext uri="{FF2B5EF4-FFF2-40B4-BE49-F238E27FC236}">
                <a16:creationId xmlns:a16="http://schemas.microsoft.com/office/drawing/2014/main" id="{B67B4C8A-F1A6-4946-A576-53BDB8B3708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0771" y="3166190"/>
            <a:ext cx="481685" cy="481685"/>
          </a:xfrm>
          <a:prstGeom prst="rect">
            <a:avLst/>
          </a:prstGeom>
        </p:spPr>
      </p:pic>
      <p:pic>
        <p:nvPicPr>
          <p:cNvPr id="30" name="Graphic 29" descr="Megaphone with solid fill">
            <a:extLst>
              <a:ext uri="{FF2B5EF4-FFF2-40B4-BE49-F238E27FC236}">
                <a16:creationId xmlns:a16="http://schemas.microsoft.com/office/drawing/2014/main" id="{94FA7D99-DA7D-4390-AFB6-7881FAB29B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71621" y="3837230"/>
            <a:ext cx="551233" cy="551233"/>
          </a:xfrm>
          <a:prstGeom prst="rect">
            <a:avLst/>
          </a:prstGeom>
        </p:spPr>
      </p:pic>
      <p:pic>
        <p:nvPicPr>
          <p:cNvPr id="31" name="Graphic 30" descr="Paper with solid fill">
            <a:extLst>
              <a:ext uri="{FF2B5EF4-FFF2-40B4-BE49-F238E27FC236}">
                <a16:creationId xmlns:a16="http://schemas.microsoft.com/office/drawing/2014/main" id="{10690273-B86A-4315-ABA6-28CBB975FE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90661" y="2495150"/>
            <a:ext cx="481685" cy="481685"/>
          </a:xfrm>
          <a:prstGeom prst="rect">
            <a:avLst/>
          </a:prstGeom>
        </p:spPr>
      </p:pic>
      <p:pic>
        <p:nvPicPr>
          <p:cNvPr id="32" name="Graphic 31" descr="Remote learning language with solid fill">
            <a:extLst>
              <a:ext uri="{FF2B5EF4-FFF2-40B4-BE49-F238E27FC236}">
                <a16:creationId xmlns:a16="http://schemas.microsoft.com/office/drawing/2014/main" id="{39254AE4-C33B-4208-A6CF-6E09007BF7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71621" y="1818595"/>
            <a:ext cx="487200" cy="4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2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few business people shaking hands&#10;&#10;Description automatically generated with low confidence">
            <a:extLst>
              <a:ext uri="{FF2B5EF4-FFF2-40B4-BE49-F238E27FC236}">
                <a16:creationId xmlns:a16="http://schemas.microsoft.com/office/drawing/2014/main" id="{2884B8C2-99BC-42F5-93F2-EA2223BF30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9" name="Google Shape;279;p8"/>
          <p:cNvSpPr/>
          <p:nvPr/>
        </p:nvSpPr>
        <p:spPr>
          <a:xfrm>
            <a:off x="0" y="16277"/>
            <a:ext cx="12192000" cy="6858000"/>
          </a:xfrm>
          <a:prstGeom prst="rect">
            <a:avLst/>
          </a:prstGeom>
          <a:gradFill>
            <a:gsLst>
              <a:gs pos="0">
                <a:srgbClr val="522374"/>
              </a:gs>
              <a:gs pos="23000">
                <a:srgbClr val="7030A0">
                  <a:alpha val="44705"/>
                </a:srgbClr>
              </a:gs>
              <a:gs pos="55000">
                <a:srgbClr val="000000">
                  <a:alpha val="69803"/>
                </a:srgbClr>
              </a:gs>
              <a:gs pos="100000">
                <a:srgbClr val="000000">
                  <a:alpha val="69803"/>
                </a:srgbClr>
              </a:gs>
            </a:gsLst>
            <a:lin ang="13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8"/>
          <p:cNvSpPr/>
          <p:nvPr/>
        </p:nvSpPr>
        <p:spPr>
          <a:xfrm>
            <a:off x="0" y="16277"/>
            <a:ext cx="12192000" cy="6857999"/>
          </a:xfrm>
          <a:prstGeom prst="rect">
            <a:avLst/>
          </a:prstGeom>
          <a:gradFill>
            <a:gsLst>
              <a:gs pos="0">
                <a:srgbClr val="522374"/>
              </a:gs>
              <a:gs pos="23000">
                <a:srgbClr val="7030A0">
                  <a:alpha val="44705"/>
                </a:srgbClr>
              </a:gs>
              <a:gs pos="55000">
                <a:srgbClr val="000000">
                  <a:alpha val="41960"/>
                </a:srgbClr>
              </a:gs>
              <a:gs pos="100000">
                <a:srgbClr val="000000">
                  <a:alpha val="41960"/>
                </a:srgbClr>
              </a:gs>
            </a:gsLst>
            <a:lin ang="13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876968" y="889277"/>
            <a:ext cx="6227876" cy="390616"/>
          </a:xfrm>
          <a:prstGeom prst="rect">
            <a:avLst/>
          </a:prstGeom>
          <a:solidFill>
            <a:srgbClr val="2B133D">
              <a:alpha val="9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8"/>
          <p:cNvSpPr txBox="1"/>
          <p:nvPr/>
        </p:nvSpPr>
        <p:spPr>
          <a:xfrm>
            <a:off x="751087" y="2725304"/>
            <a:ext cx="11386938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Bazu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kompanijskih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stipendija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za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univerzitete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u SAD-u,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možete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pronaći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GB" sz="6000" b="1" dirty="0" err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ovde</a:t>
            </a:r>
            <a:r>
              <a:rPr lang="en-GB" sz="60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 sz="60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8"/>
          <p:cNvSpPr/>
          <p:nvPr/>
        </p:nvSpPr>
        <p:spPr>
          <a:xfrm rot="-5400000">
            <a:off x="-1876913" y="3373277"/>
            <a:ext cx="5112000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4" name="Google Shape;284;p8" descr="Calendar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26983" y="55288"/>
            <a:ext cx="511042" cy="511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8" descr="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248306" y="0"/>
            <a:ext cx="1378677" cy="63335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8"/>
          <p:cNvSpPr txBox="1"/>
          <p:nvPr/>
        </p:nvSpPr>
        <p:spPr>
          <a:xfrm>
            <a:off x="831487" y="1823047"/>
            <a:ext cx="403961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3600" b="1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OPŠTI PREGLED</a:t>
            </a:r>
            <a:endParaRPr/>
          </a:p>
        </p:txBody>
      </p:sp>
      <p:sp>
        <p:nvSpPr>
          <p:cNvPr id="287" name="Google Shape;287;p8"/>
          <p:cNvSpPr txBox="1"/>
          <p:nvPr/>
        </p:nvSpPr>
        <p:spPr>
          <a:xfrm>
            <a:off x="836124" y="918203"/>
            <a:ext cx="5259876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15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Mogućnost stipendiranja u SAD-u za državljane Srbije</a:t>
            </a:r>
            <a:endParaRPr/>
          </a:p>
        </p:txBody>
      </p:sp>
      <p:sp>
        <p:nvSpPr>
          <p:cNvPr id="14" name="Google Shape;281;p8">
            <a:extLst>
              <a:ext uri="{FF2B5EF4-FFF2-40B4-BE49-F238E27FC236}">
                <a16:creationId xmlns:a16="http://schemas.microsoft.com/office/drawing/2014/main" id="{4A679415-D8BD-4147-A994-35359E5CAD81}"/>
              </a:ext>
            </a:extLst>
          </p:cNvPr>
          <p:cNvSpPr/>
          <p:nvPr/>
        </p:nvSpPr>
        <p:spPr>
          <a:xfrm>
            <a:off x="9142100" y="4817097"/>
            <a:ext cx="2377455" cy="592974"/>
          </a:xfrm>
          <a:prstGeom prst="rect">
            <a:avLst/>
          </a:prstGeom>
          <a:solidFill>
            <a:srgbClr val="2B133D">
              <a:alpha val="90196"/>
            </a:srgbClr>
          </a:solidFill>
          <a:ln w="19050">
            <a:solidFill>
              <a:schemeClr val="bg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lt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BAZA STIPENDIJA</a:t>
            </a:r>
            <a:endParaRPr sz="2000" b="1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469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Widescreen</PresentationFormat>
  <Paragraphs>76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Barisic</dc:creator>
  <cp:lastModifiedBy>Isidora Markovic</cp:lastModifiedBy>
  <cp:revision>30</cp:revision>
  <dcterms:created xsi:type="dcterms:W3CDTF">2021-07-12T15:56:48Z</dcterms:created>
  <dcterms:modified xsi:type="dcterms:W3CDTF">2021-07-17T13:27:47Z</dcterms:modified>
</cp:coreProperties>
</file>